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5" name="Shape 15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/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Body Level One…"/>
          <p:cNvSpPr txBox="1"/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Image"/>
          <p:cNvSpPr/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4" name="Image"/>
          <p:cNvSpPr/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Image"/>
          <p:cNvSpPr/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2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Image"/>
          <p:cNvSpPr/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Image"/>
          <p:cNvSpPr/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Slide Number"/>
          <p:cNvSpPr txBox="1"/>
          <p:nvPr>
            <p:ph type="sldNum" sz="quarter" idx="2"/>
          </p:nvPr>
        </p:nvSpPr>
        <p:spPr>
          <a:xfrm>
            <a:off x="6335522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— Johnny Appleseed"/>
          <p:cNvSpPr txBox="1"/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52" sz="26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— Johnny Appleseed</a:t>
            </a:r>
          </a:p>
        </p:txBody>
      </p:sp>
      <p:sp>
        <p:nvSpPr>
          <p:cNvPr id="123" name="Type a quote here."/>
          <p:cNvSpPr txBox="1"/>
          <p:nvPr>
            <p:ph type="body" sz="quarter" idx="14"/>
          </p:nvPr>
        </p:nvSpPr>
        <p:spPr>
          <a:xfrm>
            <a:off x="673100" y="5317839"/>
            <a:ext cx="11658600" cy="105756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464" sz="58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 defTabSz="914400"/>
            <a:r>
              <a:t>Type a quote here.</a:t>
            </a:r>
          </a:p>
        </p:txBody>
      </p:sp>
      <p:sp>
        <p:nvSpPr>
          <p:cNvPr id="124" name="”"/>
          <p:cNvSpPr txBox="1"/>
          <p:nvPr>
            <p:ph type="body" sz="quarter" idx="15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25" name="“"/>
          <p:cNvSpPr txBox="1"/>
          <p:nvPr>
            <p:ph type="body" sz="quarter" idx="16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6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Image"/>
          <p:cNvSpPr/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Image"/>
          <p:cNvSpPr/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0" name="Title Text"/>
          <p:cNvSpPr txBox="1"/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148" sz="7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Image"/>
          <p:cNvSpPr/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Body Level One…"/>
          <p:cNvSpPr txBox="1"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/>
            </a:lvl1pPr>
          </a:lstStyle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Image"/>
          <p:cNvSpPr/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6" name="Title Text"/>
          <p:cNvSpPr txBox="1"/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148" sz="7400"/>
            </a:lvl1pPr>
          </a:lstStyle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Image"/>
          <p:cNvSpPr/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5" name="donec quis nunc"/>
          <p:cNvSpPr txBox="1"/>
          <p:nvPr>
            <p:ph type="body" sz="quarter" idx="14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8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7" name="Body Level One…"/>
          <p:cNvSpPr txBox="1"/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pc="48" sz="2400"/>
            </a:lvl1pPr>
            <a:lvl2pPr>
              <a:spcBef>
                <a:spcPts val="2800"/>
              </a:spcBef>
              <a:defRPr spc="48" sz="2400"/>
            </a:lvl2pPr>
            <a:lvl3pPr>
              <a:spcBef>
                <a:spcPts val="2800"/>
              </a:spcBef>
              <a:defRPr spc="48" sz="2400"/>
            </a:lvl3pPr>
            <a:lvl4pPr>
              <a:spcBef>
                <a:spcPts val="2800"/>
              </a:spcBef>
              <a:defRPr spc="48" sz="2400"/>
            </a:lvl4pPr>
            <a:lvl5pPr>
              <a:spcBef>
                <a:spcPts val="2800"/>
              </a:spcBef>
              <a:defRPr spc="48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38817" y="9234278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cap="all" spc="28" sz="1400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3429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10287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7145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2057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24003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2743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cloud.google.com/solutions/devops/devops-process-streamlining-change-approval" TargetMode="External"/><Relationship Id="rId3" Type="http://schemas.openxmlformats.org/officeDocument/2006/relationships/hyperlink" Target="https://www.cprime.com/resources/blog/how-does-devops-handle-change-management/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he Dangers of Change Approval Proces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01752">
              <a:defRPr spc="137" sz="6864"/>
            </a:lvl1pPr>
          </a:lstStyle>
          <a:p>
            <a:pPr/>
            <a:r>
              <a:t>The Dangers of Change Approval Processes</a:t>
            </a:r>
          </a:p>
        </p:txBody>
      </p:sp>
      <p:sp>
        <p:nvSpPr>
          <p:cNvPr id="158" name="Douglas Jenkins…"/>
          <p:cNvSpPr txBox="1"/>
          <p:nvPr/>
        </p:nvSpPr>
        <p:spPr>
          <a:xfrm>
            <a:off x="5038902" y="7512050"/>
            <a:ext cx="2926996" cy="1303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defTabSz="584200">
              <a:lnSpc>
                <a:spcPct val="120000"/>
              </a:lnSpc>
              <a:defRPr i="1" sz="3600">
                <a:solidFill>
                  <a:srgbClr val="86837F">
                    <a:alpha val="80000"/>
                  </a:srgbClr>
                </a:solidFill>
                <a:effectLst>
                  <a:outerShdw sx="100000" sy="100000" kx="0" ky="0" algn="b" rotWithShape="0" blurRad="25400" dist="12700" dir="5400000">
                    <a:srgbClr val="FFFFFF"/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pPr>
            <a:r>
              <a:t>Douglas Jenkins</a:t>
            </a:r>
          </a:p>
          <a:p>
            <a:pPr defTabSz="584200">
              <a:lnSpc>
                <a:spcPct val="120000"/>
              </a:lnSpc>
              <a:defRPr i="1" sz="3600">
                <a:solidFill>
                  <a:srgbClr val="86837F">
                    <a:alpha val="80000"/>
                  </a:srgbClr>
                </a:solidFill>
                <a:effectLst>
                  <a:outerShdw sx="100000" sy="100000" kx="0" ky="0" algn="b" rotWithShape="0" blurRad="25400" dist="12700" dir="5400000">
                    <a:srgbClr val="FFFFFF"/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pPr>
            <a:r>
              <a:t>Web-430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ypes of chan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Types of changes</a:t>
            </a:r>
          </a:p>
        </p:txBody>
      </p:sp>
      <p:sp>
        <p:nvSpPr>
          <p:cNvPr id="185" name="A standard chang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standard change </a:t>
            </a:r>
          </a:p>
          <a:p>
            <a:pPr lvl="1"/>
            <a:r>
              <a:t>A low risk change that is well known</a:t>
            </a:r>
          </a:p>
          <a:p>
            <a:pPr lvl="1"/>
            <a:r>
              <a:t>It follows a strict procedure</a:t>
            </a:r>
          </a:p>
          <a:p>
            <a:pPr/>
            <a:r>
              <a:t>Emergency changes </a:t>
            </a:r>
          </a:p>
          <a:p>
            <a:pPr lvl="1"/>
            <a:r>
              <a:t>Things that need immediate attention</a:t>
            </a:r>
          </a:p>
          <a:p>
            <a:pPr lvl="1"/>
            <a:r>
              <a:t>This cannot wait to go through the formal approval process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ypes of chan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Types of changes</a:t>
            </a:r>
          </a:p>
        </p:txBody>
      </p:sp>
      <p:sp>
        <p:nvSpPr>
          <p:cNvPr id="188" name="A normal chang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3380" indent="-373380" defTabSz="448055">
              <a:spcBef>
                <a:spcPts val="3300"/>
              </a:spcBef>
              <a:defRPr spc="54" sz="2744"/>
            </a:pPr>
            <a:r>
              <a:t>A normal change </a:t>
            </a:r>
          </a:p>
          <a:p>
            <a:pPr lvl="1" marL="746760" indent="-373380" defTabSz="448055">
              <a:spcBef>
                <a:spcPts val="3300"/>
              </a:spcBef>
              <a:defRPr spc="54" sz="2744"/>
            </a:pPr>
            <a:r>
              <a:t>A normal change that  You do not know how risky these changes are</a:t>
            </a:r>
          </a:p>
          <a:p>
            <a:pPr lvl="1" marL="746760" indent="-373380" defTabSz="448055">
              <a:spcBef>
                <a:spcPts val="3300"/>
              </a:spcBef>
              <a:defRPr spc="54" sz="2744"/>
            </a:pPr>
            <a:r>
              <a:t>They will be either new or they are changes that everyone is afraid to make because there’s always a problem with them. </a:t>
            </a:r>
          </a:p>
          <a:p>
            <a:pPr lvl="1" marL="746760" indent="-373380" defTabSz="448055">
              <a:spcBef>
                <a:spcPts val="3300"/>
              </a:spcBef>
              <a:defRPr spc="54" sz="2744"/>
            </a:pPr>
            <a:r>
              <a:t>For these type of changes  you need to request approval from a change advisory board (CAB). </a:t>
            </a:r>
          </a:p>
          <a:p>
            <a:pPr lvl="1" marL="746760" indent="-373380" defTabSz="448055">
              <a:spcBef>
                <a:spcPts val="3300"/>
              </a:spcBef>
              <a:defRPr spc="54" sz="2744"/>
            </a:pPr>
            <a:r>
              <a:t>The CAB analyzes it before going live</a:t>
            </a:r>
          </a:p>
          <a:p>
            <a:pPr lvl="1" marL="746760" indent="-373380" defTabSz="448055">
              <a:spcBef>
                <a:spcPts val="3300"/>
              </a:spcBef>
              <a:defRPr spc="54" sz="2744"/>
            </a:pPr>
            <a:r>
              <a:t>They will try to deduce the impact on the system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Sources</a:t>
            </a:r>
          </a:p>
        </p:txBody>
      </p:sp>
      <p:sp>
        <p:nvSpPr>
          <p:cNvPr id="191" name="https://cloud.google.com/solutions/devops/devops-process-streamlining-change-approva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https://cloud.google.com/solutions/devops/devops-process-streamlining-change-approval</a:t>
            </a:r>
          </a:p>
          <a:p>
            <a:pPr/>
            <a:r>
              <a:rPr u="sng">
                <a:hlinkClick r:id="rId3" invalidUrl="" action="" tgtFrame="" tooltip="" history="1" highlightClick="0" endSnd="0"/>
              </a:rPr>
              <a:t>https://www.cprime.com/resources/blog/how-does-devops-handle-change-management/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Issues in the change approval proc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Issues in the change approval process </a:t>
            </a:r>
          </a:p>
        </p:txBody>
      </p:sp>
      <p:sp>
        <p:nvSpPr>
          <p:cNvPr id="161" name="Having a reliance on a centralized Change Approval Board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Having a reliance on a centralized Change Approval Board:</a:t>
            </a:r>
          </a:p>
          <a:p>
            <a:pPr lvl="1"/>
            <a:r>
              <a:t>It is common to rely on them to catch errors and approve changes</a:t>
            </a:r>
          </a:p>
          <a:p>
            <a:pPr lvl="1"/>
            <a:r>
              <a:t>This approach can introduce delay and often errors</a:t>
            </a:r>
          </a:p>
          <a:p>
            <a:pPr lvl="1"/>
            <a:r>
              <a:t>CABs are good at broadcasting change</a:t>
            </a:r>
          </a:p>
          <a:p>
            <a:pPr lvl="1"/>
            <a:r>
              <a:t>Even though they are good people that far removed from the change might not understand the implications of those changes</a:t>
            </a:r>
          </a:p>
          <a:p>
            <a:pPr lvl="1"/>
            <a:r>
              <a:t>This will lead to you have a dependency on the CAB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Issues in the change approval proc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Issues in the change approval process </a:t>
            </a:r>
          </a:p>
        </p:txBody>
      </p:sp>
      <p:sp>
        <p:nvSpPr>
          <p:cNvPr id="164" name="Treating all changes equally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Treating all changes equally:</a:t>
            </a:r>
          </a:p>
          <a:p>
            <a:pPr lvl="1"/>
            <a:r>
              <a:t>When all changes are subject to the same approval process change review is inefficient</a:t>
            </a:r>
          </a:p>
          <a:p>
            <a:pPr lvl="1"/>
            <a:r>
              <a:t>It will not help them as this can occur which leads to many issues</a:t>
            </a:r>
          </a:p>
          <a:p>
            <a:pPr lvl="1"/>
            <a:r>
              <a:t>When this happens people are unable to devote time</a:t>
            </a:r>
          </a:p>
          <a:p>
            <a:pPr lvl="1"/>
            <a:r>
              <a:t>They also lack attention to those that require true concentration </a:t>
            </a:r>
          </a:p>
          <a:p>
            <a:pPr lvl="1"/>
            <a:r>
              <a:t>This mostly because of differences in risk profile or timing.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Issues in the change approval proc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Issues in the change approval process </a:t>
            </a:r>
          </a:p>
        </p:txBody>
      </p:sp>
      <p:sp>
        <p:nvSpPr>
          <p:cNvPr id="167" name="Failing to apply continuous improvement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Failing to apply continuous improvement: </a:t>
            </a:r>
          </a:p>
          <a:p>
            <a:pPr lvl="1"/>
            <a:r>
              <a:t>A key performance metric such as lead time needs to be watched</a:t>
            </a:r>
          </a:p>
          <a:p>
            <a:pPr lvl="1"/>
            <a:r>
              <a:t>You also need to keep charge of a change fail rate</a:t>
            </a:r>
          </a:p>
          <a:p>
            <a:pPr lvl="1"/>
            <a:r>
              <a:t>When being targeted the goal  should be improving the performance of the change management process, </a:t>
            </a:r>
          </a:p>
          <a:p>
            <a:pPr lvl="1"/>
            <a:r>
              <a:t>This includes providing teams with tools </a:t>
            </a:r>
          </a:p>
          <a:p>
            <a:pPr lvl="1"/>
            <a:r>
              <a:t>As well as training to help them navigate it more effectively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Issues in the change approval proc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Issues in the change approval process </a:t>
            </a:r>
          </a:p>
        </p:txBody>
      </p:sp>
      <p:sp>
        <p:nvSpPr>
          <p:cNvPr id="170" name="Responding to problems by adding more proces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0520" indent="-350520" defTabSz="420623">
              <a:spcBef>
                <a:spcPts val="3100"/>
              </a:spcBef>
              <a:defRPr spc="51" sz="2576"/>
            </a:pPr>
            <a:r>
              <a:t>Responding to problems by adding more process: </a:t>
            </a:r>
          </a:p>
          <a:p>
            <a:pPr lvl="1" marL="701040" indent="-350520" defTabSz="420623">
              <a:spcBef>
                <a:spcPts val="3100"/>
              </a:spcBef>
              <a:defRPr spc="51" sz="2576"/>
            </a:pPr>
            <a:r>
              <a:t>Many times organizations use additional processes and more heavyweight approvals </a:t>
            </a:r>
          </a:p>
          <a:p>
            <a:pPr lvl="1" marL="701040" indent="-350520" defTabSz="420623">
              <a:spcBef>
                <a:spcPts val="3100"/>
              </a:spcBef>
              <a:defRPr spc="51" sz="2576"/>
            </a:pPr>
            <a:r>
              <a:t>This is when they are typically faced with stability problems in production </a:t>
            </a:r>
          </a:p>
          <a:p>
            <a:pPr lvl="1" marL="701040" indent="-350520" defTabSz="420623">
              <a:spcBef>
                <a:spcPts val="3100"/>
              </a:spcBef>
              <a:defRPr spc="51" sz="2576"/>
            </a:pPr>
            <a:r>
              <a:t>Analysis suggests this approach will make things worse because this drives up lead times and batch sizes</a:t>
            </a:r>
          </a:p>
          <a:p>
            <a:pPr lvl="1" marL="701040" indent="-350520" defTabSz="420623">
              <a:spcBef>
                <a:spcPts val="3100"/>
              </a:spcBef>
              <a:defRPr spc="51" sz="2576"/>
            </a:pPr>
            <a:r>
              <a:t>With the lead times and batch sizes drives up it creates a vicious cycle </a:t>
            </a:r>
          </a:p>
          <a:p>
            <a:pPr lvl="1" marL="701040" indent="-350520" defTabSz="420623">
              <a:spcBef>
                <a:spcPts val="3100"/>
              </a:spcBef>
              <a:defRPr spc="51" sz="2576"/>
            </a:pPr>
            <a:r>
              <a:t>You should invest in making it quicker and safer to make changes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Ways to improve your change approval proc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65760">
              <a:defRPr spc="64" sz="3200"/>
            </a:lvl1pPr>
          </a:lstStyle>
          <a:p>
            <a:pPr/>
            <a:r>
              <a:t>Ways to improve your change approval process</a:t>
            </a:r>
          </a:p>
        </p:txBody>
      </p:sp>
      <p:sp>
        <p:nvSpPr>
          <p:cNvPr id="173" name="Moving to a peer-review based process for individual chang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Moving to a peer-review based process for individual changes</a:t>
            </a:r>
          </a:p>
          <a:p>
            <a:pPr/>
            <a:r>
              <a:t>Enforced a code check in time</a:t>
            </a:r>
          </a:p>
          <a:p>
            <a:pPr/>
            <a:r>
              <a:t>Have the code check in time supported by automated tests</a:t>
            </a:r>
          </a:p>
          <a:p>
            <a:pPr/>
            <a:r>
              <a:t>Performing ongoing analysis to detect and flag high risk changes early </a:t>
            </a:r>
          </a:p>
          <a:p>
            <a:pPr lvl="1"/>
            <a:r>
              <a:t>Once you catch it they can be subjected to additional scrutiny</a:t>
            </a:r>
          </a:p>
          <a:p>
            <a:pPr/>
            <a:r>
              <a:t>Looking at the change process end to end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Ways to improve your change approval proc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65760">
              <a:defRPr spc="64" sz="3200"/>
            </a:lvl1pPr>
          </a:lstStyle>
          <a:p>
            <a:pPr/>
            <a:r>
              <a:t>Ways to improve your change approval process</a:t>
            </a:r>
          </a:p>
        </p:txBody>
      </p:sp>
      <p:sp>
        <p:nvSpPr>
          <p:cNvPr id="176" name="Identify bottleneck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Identify bottlenecks</a:t>
            </a:r>
          </a:p>
          <a:p>
            <a:pPr/>
            <a:r>
              <a:t>Experimenting with ways to shift validations into the development platform</a:t>
            </a:r>
          </a:p>
          <a:p>
            <a:pPr/>
            <a:r>
              <a:t>Implementing information security controls</a:t>
            </a:r>
          </a:p>
          <a:p>
            <a:pPr/>
            <a:r>
              <a:t>The controls will be at the platform and infrastructure layer </a:t>
            </a:r>
          </a:p>
          <a:p>
            <a:pPr/>
            <a:r>
              <a:t>A control can be used in the development tool chain as well</a:t>
            </a:r>
          </a:p>
          <a:p>
            <a:pPr lvl="1"/>
            <a:r>
              <a:t>Rather than reviewing them manually it can be part of the software delivery process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Ways to improve your change approval proc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65760">
              <a:defRPr spc="64" sz="3200"/>
            </a:lvl1pPr>
          </a:lstStyle>
          <a:p>
            <a:pPr/>
            <a:r>
              <a:t>Ways to improve your change approval process</a:t>
            </a:r>
          </a:p>
        </p:txBody>
      </p:sp>
      <p:sp>
        <p:nvSpPr>
          <p:cNvPr id="179" name="Find a way to discover problems such in an automated fash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Find a way to discover problems such in an automated fashion </a:t>
            </a:r>
          </a:p>
          <a:p>
            <a:pPr/>
            <a:r>
              <a:t>This needs to be as soon as possible, ideally it needs to be after changes are committed</a:t>
            </a:r>
          </a:p>
          <a:p>
            <a:pPr/>
            <a:r>
              <a:t>The typically problems would be:</a:t>
            </a:r>
          </a:p>
          <a:p>
            <a:pPr lvl="1"/>
            <a:r>
              <a:t>regressions</a:t>
            </a:r>
          </a:p>
          <a:p>
            <a:pPr lvl="1"/>
            <a:r>
              <a:t>performance problems</a:t>
            </a:r>
          </a:p>
          <a:p>
            <a:pPr lvl="1"/>
            <a:r>
              <a:t>security issues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Ways to improve your change approval proc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65760">
              <a:defRPr spc="64" sz="3200"/>
            </a:lvl1pPr>
          </a:lstStyle>
          <a:p>
            <a:pPr/>
            <a:r>
              <a:t>Ways to improve your change approval process</a:t>
            </a:r>
          </a:p>
        </p:txBody>
      </p:sp>
      <p:sp>
        <p:nvSpPr>
          <p:cNvPr id="182" name="Important goals of the change approval process are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Important goals of the change approval process are: </a:t>
            </a:r>
          </a:p>
          <a:p>
            <a:pPr lvl="1"/>
            <a:r>
              <a:t>Decreasing the risk of making changes</a:t>
            </a:r>
          </a:p>
          <a:p>
            <a:pPr lvl="1"/>
            <a:r>
              <a:t>Satisfying regulatory requirements</a:t>
            </a:r>
          </a:p>
          <a:p>
            <a:pPr lvl="1"/>
            <a:r>
              <a:t>Segregation of duties:</a:t>
            </a:r>
          </a:p>
          <a:p>
            <a:pPr lvl="2"/>
            <a:r>
              <a:t>This will state that changes must be approved by someone other than the author</a:t>
            </a:r>
          </a:p>
          <a:p>
            <a:pPr lvl="2"/>
            <a:r>
              <a:t>Ensure that no individual has end to end control over a process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